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sldIdLst>
    <p:sldId id="1044" r:id="rId5"/>
    <p:sldId id="992" r:id="rId6"/>
    <p:sldId id="995" r:id="rId7"/>
    <p:sldId id="996" r:id="rId8"/>
    <p:sldId id="997" r:id="rId9"/>
    <p:sldId id="998" r:id="rId10"/>
    <p:sldId id="999" r:id="rId11"/>
    <p:sldId id="1106" r:id="rId12"/>
    <p:sldId id="1000" r:id="rId13"/>
    <p:sldId id="1107" r:id="rId14"/>
    <p:sldId id="1002" r:id="rId15"/>
    <p:sldId id="29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0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ie Ng" initials="EN" lastIdx="3" clrIdx="0">
    <p:extLst>
      <p:ext uri="{19B8F6BF-5375-455C-9EA6-DF929625EA0E}">
        <p15:presenceInfo xmlns:p15="http://schemas.microsoft.com/office/powerpoint/2012/main" userId="S::eng@metrasens.com::450cc0e9-9f10-4390-8465-a849a111f6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098"/>
    <a:srgbClr val="A9C6D1"/>
    <a:srgbClr val="91B4D2"/>
    <a:srgbClr val="F07622"/>
    <a:srgbClr val="4E899D"/>
    <a:srgbClr val="FAD6BD"/>
    <a:srgbClr val="F1CEB6"/>
    <a:srgbClr val="25B157"/>
    <a:srgbClr val="315688"/>
    <a:srgbClr val="B2C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3817" autoAdjust="0"/>
  </p:normalViewPr>
  <p:slideViewPr>
    <p:cSldViewPr snapToGrid="0" snapToObjects="1">
      <p:cViewPr varScale="1">
        <p:scale>
          <a:sx n="106" d="100"/>
          <a:sy n="106" d="100"/>
        </p:scale>
        <p:origin x="667" y="82"/>
      </p:cViewPr>
      <p:guideLst>
        <p:guide orient="horz" pos="1620"/>
        <p:guide pos="2880"/>
        <p:guide orient="horz" pos="20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0"/>
    </p:cViewPr>
  </p:sorterViewPr>
  <p:notesViewPr>
    <p:cSldViewPr snapToGrid="0" snapToObjects="1">
      <p:cViewPr varScale="1">
        <p:scale>
          <a:sx n="83" d="100"/>
          <a:sy n="83" d="100"/>
        </p:scale>
        <p:origin x="385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95155-353A-C540-B132-E06313A0FEC8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0F20C-BAC0-E447-AF1F-CC8B21ACF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4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金属</a:t>
            </a:r>
            <a:r>
              <a:rPr lang="en-GB" altLang="ja-JP" dirty="0"/>
              <a:t>	</a:t>
            </a:r>
            <a:r>
              <a:rPr lang="ja-JP" altLang="en-US" dirty="0"/>
              <a:t>雷达</a:t>
            </a:r>
            <a:r>
              <a:rPr lang="en-GB" altLang="ja-JP" dirty="0"/>
              <a:t>	</a:t>
            </a:r>
            <a:r>
              <a:rPr lang="ja-JP" altLang="en-US" dirty="0"/>
              <a:t>传感器</a:t>
            </a:r>
            <a:endParaRPr lang="en-GB" altLang="ja-JP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Technical team Meeting 15th 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Commercial in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61E-81A0-4BD8-86F3-E1A98ACCAC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9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金属</a:t>
            </a:r>
            <a:r>
              <a:rPr lang="en-GB" altLang="ja-JP" dirty="0"/>
              <a:t>	</a:t>
            </a:r>
            <a:r>
              <a:rPr lang="ja-JP" altLang="en-US" dirty="0"/>
              <a:t>雷达</a:t>
            </a:r>
            <a:r>
              <a:rPr lang="en-GB" altLang="ja-JP" dirty="0"/>
              <a:t>	</a:t>
            </a:r>
            <a:r>
              <a:rPr lang="ja-JP" altLang="en-US" dirty="0"/>
              <a:t>传感器</a:t>
            </a:r>
            <a:endParaRPr lang="en-GB" altLang="ja-JP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Technical team Meeting 15th 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Commercial in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61E-81A0-4BD8-86F3-E1A98ACCAC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3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金属</a:t>
            </a:r>
            <a:r>
              <a:rPr lang="en-GB" altLang="ja-JP" dirty="0"/>
              <a:t>	</a:t>
            </a:r>
            <a:r>
              <a:rPr lang="ja-JP" altLang="en-US" dirty="0"/>
              <a:t>雷达</a:t>
            </a:r>
            <a:r>
              <a:rPr lang="en-GB" altLang="ja-JP" dirty="0"/>
              <a:t>	</a:t>
            </a:r>
            <a:r>
              <a:rPr lang="ja-JP" altLang="en-US" dirty="0"/>
              <a:t>传感器</a:t>
            </a:r>
            <a:endParaRPr lang="en-GB" altLang="ja-JP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Technical team Meeting 15th 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Commercial in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61E-81A0-4BD8-86F3-E1A98ACCAC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0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金属</a:t>
            </a:r>
            <a:r>
              <a:rPr lang="en-GB" altLang="ja-JP" dirty="0"/>
              <a:t>	</a:t>
            </a:r>
            <a:r>
              <a:rPr lang="ja-JP" altLang="en-US" dirty="0"/>
              <a:t>雷达</a:t>
            </a:r>
            <a:r>
              <a:rPr lang="en-GB" altLang="ja-JP" dirty="0"/>
              <a:t>	</a:t>
            </a:r>
            <a:r>
              <a:rPr lang="ja-JP" altLang="en-US" dirty="0"/>
              <a:t>传感器</a:t>
            </a:r>
            <a:endParaRPr lang="en-GB" altLang="ja-JP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Technical team Meeting 15th 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Commercial in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61E-81A0-4BD8-86F3-E1A98ACCAC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6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金属</a:t>
            </a:r>
            <a:r>
              <a:rPr lang="en-GB" altLang="ja-JP" dirty="0"/>
              <a:t>	</a:t>
            </a:r>
            <a:r>
              <a:rPr lang="ja-JP" altLang="en-US" dirty="0"/>
              <a:t>雷达</a:t>
            </a:r>
            <a:r>
              <a:rPr lang="en-GB" altLang="ja-JP" dirty="0"/>
              <a:t>	</a:t>
            </a:r>
            <a:r>
              <a:rPr lang="ja-JP" altLang="en-US" dirty="0"/>
              <a:t>传感器</a:t>
            </a:r>
            <a:endParaRPr lang="en-GB" altLang="ja-JP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Technical team Meeting 15th 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Commercial in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61E-81A0-4BD8-86F3-E1A98ACCAC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4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Technical team Meeting 15th 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Commercial in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61E-81A0-4BD8-86F3-E1A98ACCAC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46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金属</a:t>
            </a:r>
            <a:r>
              <a:rPr lang="en-GB" altLang="ja-JP" dirty="0"/>
              <a:t>	</a:t>
            </a:r>
            <a:r>
              <a:rPr lang="ja-JP" altLang="en-US" dirty="0"/>
              <a:t>雷达</a:t>
            </a:r>
            <a:r>
              <a:rPr lang="en-GB" altLang="ja-JP" dirty="0"/>
              <a:t>	</a:t>
            </a:r>
            <a:r>
              <a:rPr lang="ja-JP" altLang="en-US" dirty="0"/>
              <a:t>传感器</a:t>
            </a:r>
            <a:endParaRPr lang="en-GB" altLang="ja-JP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Technical team Meeting 15th 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Commercial in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61E-81A0-4BD8-86F3-E1A98ACCAC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0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金属</a:t>
            </a:r>
            <a:r>
              <a:rPr lang="en-GB" altLang="ja-JP" dirty="0"/>
              <a:t>	</a:t>
            </a:r>
            <a:r>
              <a:rPr lang="ja-JP" altLang="en-US" dirty="0"/>
              <a:t>雷达</a:t>
            </a:r>
            <a:r>
              <a:rPr lang="en-GB" altLang="ja-JP" dirty="0"/>
              <a:t>	</a:t>
            </a:r>
            <a:r>
              <a:rPr lang="ja-JP" altLang="en-US" dirty="0"/>
              <a:t>传感器</a:t>
            </a:r>
            <a:endParaRPr lang="en-GB" altLang="ja-JP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Technical team Meeting 15th August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Commercial in Confidence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61E-81A0-4BD8-86F3-E1A98ACCACD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7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819150"/>
            <a:ext cx="9144000" cy="4324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52934" y="3593150"/>
            <a:ext cx="1114453" cy="273844"/>
          </a:xfrm>
          <a:prstGeom prst="rect">
            <a:avLst/>
          </a:prstGeom>
        </p:spPr>
        <p:txBody>
          <a:bodyPr/>
          <a:lstStyle>
            <a:lvl1pPr algn="l">
              <a:defRPr sz="600" b="0" i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68C2560D-EC28-3B41-86E8-18F1CE0113B4}" type="datetimeFigureOut">
              <a:rPr lang="en-US" smtClean="0"/>
              <a:pPr/>
              <a:t>5/16/2020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2934" y="3052420"/>
            <a:ext cx="3975505" cy="451650"/>
          </a:xfrm>
        </p:spPr>
        <p:txBody>
          <a:bodyPr/>
          <a:lstStyle>
            <a:lvl1pPr marL="0" indent="0" algn="l">
              <a:buNone/>
              <a:defRPr b="1" i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658"/>
            <a:ext cx="2057400" cy="39019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658"/>
            <a:ext cx="6019800" cy="39019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712638"/>
            <a:ext cx="8229600" cy="37349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5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le 11"/>
          <p:cNvSpPr>
            <a:spLocks noGrp="1"/>
          </p:cNvSpPr>
          <p:nvPr>
            <p:ph type="title"/>
          </p:nvPr>
        </p:nvSpPr>
        <p:spPr>
          <a:xfrm>
            <a:off x="457200" y="712638"/>
            <a:ext cx="8229600" cy="37349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51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le 11"/>
          <p:cNvSpPr>
            <a:spLocks noGrp="1"/>
          </p:cNvSpPr>
          <p:nvPr>
            <p:ph type="title"/>
          </p:nvPr>
        </p:nvSpPr>
        <p:spPr>
          <a:xfrm>
            <a:off x="457200" y="712638"/>
            <a:ext cx="8229600" cy="373490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46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metrasens.com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850900"/>
            <a:ext cx="6702425" cy="429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02425" y="850900"/>
            <a:ext cx="2441575" cy="1428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02425" y="2279650"/>
            <a:ext cx="2441575" cy="1428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702425" y="3708400"/>
            <a:ext cx="2441575" cy="1428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8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metrasens.com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850900"/>
            <a:ext cx="6702425" cy="2857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02425" y="850900"/>
            <a:ext cx="2441575" cy="1428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02425" y="2279650"/>
            <a:ext cx="2441575" cy="1428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4650" y="3911600"/>
            <a:ext cx="8413750" cy="68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813192"/>
            <a:ext cx="2849727" cy="3606407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metrasens.com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48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814" y="1824228"/>
            <a:ext cx="5132985" cy="2770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4850" y="1824038"/>
            <a:ext cx="2593975" cy="2770187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metrasens.com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02425" y="850900"/>
            <a:ext cx="2206625" cy="12509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02425" y="2101848"/>
            <a:ext cx="2206625" cy="12509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702425" y="3352796"/>
            <a:ext cx="2206625" cy="12509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42900" y="850900"/>
            <a:ext cx="6107113" cy="3752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776222"/>
            <a:ext cx="3791712" cy="28184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088" y="1776222"/>
            <a:ext cx="3791712" cy="28184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6" y="1775413"/>
            <a:ext cx="3775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76" y="2255234"/>
            <a:ext cx="3775012" cy="240213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308" y="1775413"/>
            <a:ext cx="377649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0308" y="2255234"/>
            <a:ext cx="3776495" cy="240213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712638"/>
            <a:ext cx="8229600" cy="3049269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“Quote would go here”</a:t>
            </a:r>
          </a:p>
        </p:txBody>
      </p:sp>
    </p:spTree>
    <p:extLst>
      <p:ext uri="{BB962C8B-B14F-4D97-AF65-F5344CB8AC3E}">
        <p14:creationId xmlns:p14="http://schemas.microsoft.com/office/powerpoint/2010/main" val="316556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753664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53666"/>
            <a:ext cx="5111750" cy="390370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625203"/>
            <a:ext cx="3008313" cy="303216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54380"/>
            <a:ext cx="5486400" cy="279130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896" y="-279400"/>
            <a:ext cx="5939548" cy="56875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88" y="813193"/>
            <a:ext cx="798271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824228"/>
            <a:ext cx="7982712" cy="2770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4994" y="4767264"/>
            <a:ext cx="1114453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68C2560D-EC28-3B41-86E8-18F1CE0113B4}" type="datetimeFigureOut">
              <a:rPr lang="en-US" smtClean="0"/>
              <a:pPr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3815" y="4767264"/>
            <a:ext cx="2895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/>
              <a:t>metrasens.com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1739" y="4767264"/>
            <a:ext cx="618049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bg2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38" y="173384"/>
            <a:ext cx="1492657" cy="4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9" r:id="rId3"/>
    <p:sldLayoutId id="2147493460" r:id="rId4"/>
    <p:sldLayoutId id="2147493461" r:id="rId5"/>
    <p:sldLayoutId id="2147493462" r:id="rId6"/>
    <p:sldLayoutId id="2147493474" r:id="rId7"/>
    <p:sldLayoutId id="2147493463" r:id="rId8"/>
    <p:sldLayoutId id="2147493464" r:id="rId9"/>
    <p:sldLayoutId id="2147493465" r:id="rId10"/>
    <p:sldLayoutId id="2147493466" r:id="rId11"/>
    <p:sldLayoutId id="2147493468" r:id="rId12"/>
    <p:sldLayoutId id="2147493473" r:id="rId13"/>
    <p:sldLayoutId id="2147493469" r:id="rId14"/>
    <p:sldLayoutId id="2147493478" r:id="rId15"/>
    <p:sldLayoutId id="2147493482" r:id="rId16"/>
    <p:sldLayoutId id="2147493479" r:id="rId17"/>
    <p:sldLayoutId id="2147493480" r:id="rId18"/>
    <p:sldLayoutId id="2147493481" r:id="rId19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221D28-65F1-4AA3-B8DB-20D6AE934146}"/>
              </a:ext>
            </a:extLst>
          </p:cNvPr>
          <p:cNvSpPr txBox="1"/>
          <p:nvPr/>
        </p:nvSpPr>
        <p:spPr>
          <a:xfrm>
            <a:off x="555170" y="2279362"/>
            <a:ext cx="4669972" cy="584775"/>
          </a:xfrm>
          <a:prstGeom prst="rect">
            <a:avLst/>
          </a:prstGeom>
          <a:solidFill>
            <a:srgbClr val="B2CCD6">
              <a:alpha val="20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333333"/>
                </a:solidFill>
                <a:latin typeface="Avenir Book"/>
              </a:rPr>
              <a:t>COMPETITIVE ANALYSIS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1A4576-A811-4B1A-BF54-5B5881F94C1F}"/>
              </a:ext>
            </a:extLst>
          </p:cNvPr>
          <p:cNvCxnSpPr/>
          <p:nvPr/>
        </p:nvCxnSpPr>
        <p:spPr>
          <a:xfrm>
            <a:off x="3523547" y="2774333"/>
            <a:ext cx="1836963" cy="0"/>
          </a:xfrm>
          <a:prstGeom prst="lin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9369720-7FA0-4823-AD72-1B9E8FEBD515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5234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039FC-16EE-4AE3-9FAF-FD5DFC57E045}"/>
              </a:ext>
            </a:extLst>
          </p:cNvPr>
          <p:cNvGrpSpPr/>
          <p:nvPr/>
        </p:nvGrpSpPr>
        <p:grpSpPr>
          <a:xfrm>
            <a:off x="283221" y="651266"/>
            <a:ext cx="8310520" cy="4185761"/>
            <a:chOff x="356050" y="869750"/>
            <a:chExt cx="8310520" cy="41857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8792FA-7AB3-4C93-AEA9-1BBCD2D964EA}"/>
                </a:ext>
              </a:extLst>
            </p:cNvPr>
            <p:cNvSpPr txBox="1"/>
            <p:nvPr/>
          </p:nvSpPr>
          <p:spPr>
            <a:xfrm>
              <a:off x="356050" y="869750"/>
              <a:ext cx="8310520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2400"/>
                </a:spcAft>
              </a:pPr>
              <a:r>
                <a:rPr lang="en-GB" sz="20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False Positive Results / Far Field Susceptibility</a:t>
              </a:r>
            </a:p>
            <a:p>
              <a:pPr marL="342900" indent="-34290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1400" b="1" dirty="0">
                  <a:solidFill>
                    <a:srgbClr val="3E8098"/>
                  </a:solidFill>
                  <a:latin typeface="Century Gothic" panose="020B0502020202020204" pitchFamily="34" charset="0"/>
                </a:rPr>
                <a:t>A null test (without any threat items) carried out after each 10 passes to check for false positive results (false alarms).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GB" sz="1400" b="1" dirty="0">
                  <a:solidFill>
                    <a:srgbClr val="3E8098"/>
                  </a:solidFill>
                  <a:latin typeface="Century Gothic" panose="020B0502020202020204" pitchFamily="34" charset="0"/>
                </a:rPr>
                <a:t>Observed that Cellsense Plus was very much less sensitive compared to </a:t>
              </a:r>
              <a:r>
                <a:rPr lang="en-GB" sz="1400" b="1" u="sng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CEIA MSD, which was very sensitive to moving metal outside the test area. </a:t>
              </a:r>
              <a:r>
                <a:rPr lang="en-GB" sz="1400" b="1" dirty="0">
                  <a:solidFill>
                    <a:srgbClr val="3E8098"/>
                  </a:solidFill>
                  <a:latin typeface="Century Gothic" panose="020B0502020202020204" pitchFamily="34" charset="0"/>
                </a:rPr>
                <a:t>E.g.: </a:t>
              </a:r>
            </a:p>
            <a:p>
              <a:pPr marL="800100" lvl="1" indent="-342900" algn="just">
                <a:buFont typeface="Courier New" panose="02070309020205020404" pitchFamily="49" charset="0"/>
                <a:buChar char="o"/>
              </a:pPr>
              <a:r>
                <a:rPr lang="en-GB" sz="1400" dirty="0">
                  <a:solidFill>
                    <a:srgbClr val="3E8098"/>
                  </a:solidFill>
                  <a:latin typeface="Century Gothic" panose="020B0502020202020204" pitchFamily="34" charset="0"/>
                </a:rPr>
                <a:t>Opening &amp; closing of doors</a:t>
              </a:r>
            </a:p>
            <a:p>
              <a:pPr marL="800100" lvl="1" indent="-342900" algn="just">
                <a:spcAft>
                  <a:spcPts val="1200"/>
                </a:spcAft>
                <a:buFont typeface="Courier New" panose="02070309020205020404" pitchFamily="49" charset="0"/>
                <a:buChar char="o"/>
              </a:pPr>
              <a:r>
                <a:rPr lang="en-GB" sz="1400" dirty="0">
                  <a:solidFill>
                    <a:srgbClr val="3E8098"/>
                  </a:solidFill>
                  <a:latin typeface="Century Gothic" panose="020B0502020202020204" pitchFamily="34" charset="0"/>
                </a:rPr>
                <a:t> Vehicles moving in the carpark</a:t>
              </a:r>
            </a:p>
            <a:p>
              <a:pPr marL="342900" indent="-34290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3E8098"/>
                  </a:solidFill>
                  <a:latin typeface="Century Gothic" panose="020B0502020202020204" pitchFamily="34" charset="0"/>
                </a:rPr>
                <a:t>Results subjected to 2-way analysis of variance at 95% confidence level and there were significant differences between the means for each model of scanner.  The Normal Scores method was then applied to the results.  </a:t>
              </a:r>
              <a:r>
                <a:rPr lang="en-GB" sz="1400" b="1" dirty="0">
                  <a:solidFill>
                    <a:srgbClr val="3E8098"/>
                  </a:solidFill>
                  <a:latin typeface="Century Gothic" panose="020B0502020202020204" pitchFamily="34" charset="0"/>
                </a:rPr>
                <a:t>This showed that the number of inadvertent detections / reactions noted during the test was very </a:t>
              </a:r>
              <a:r>
                <a:rPr lang="en-GB" sz="1400" b="1" u="sng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significantly higher for the CEIA MSD than for the other 2 scanners.</a:t>
              </a:r>
            </a:p>
            <a:p>
              <a:pPr marL="342900" indent="-34290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1400" b="1" u="sng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4X as many inadvertent detections / reactions were noted for CEIA MSD </a:t>
              </a:r>
              <a:r>
                <a:rPr lang="en-GB" sz="1400" b="1" dirty="0">
                  <a:solidFill>
                    <a:srgbClr val="3E8098"/>
                  </a:solidFill>
                  <a:latin typeface="Century Gothic" panose="020B0502020202020204" pitchFamily="34" charset="0"/>
                </a:rPr>
                <a:t>than for Cellsense Plus.  </a:t>
              </a:r>
              <a:r>
                <a:rPr lang="en-GB" sz="1400" dirty="0">
                  <a:solidFill>
                    <a:srgbClr val="3E8098"/>
                  </a:solidFill>
                  <a:latin typeface="Century Gothic" panose="020B0502020202020204" pitchFamily="34" charset="0"/>
                </a:rPr>
                <a:t>Slightly fewer inadvertent detections / reactions were noted for BV </a:t>
              </a:r>
              <a:r>
                <a:rPr lang="en-GB" sz="1400" dirty="0" err="1">
                  <a:solidFill>
                    <a:srgbClr val="3E8098"/>
                  </a:solidFill>
                  <a:latin typeface="Century Gothic" panose="020B0502020202020204" pitchFamily="34" charset="0"/>
                </a:rPr>
                <a:t>Sentryhound</a:t>
              </a:r>
              <a:r>
                <a:rPr lang="en-GB" sz="1400" dirty="0">
                  <a:solidFill>
                    <a:srgbClr val="3E8098"/>
                  </a:solidFill>
                  <a:latin typeface="Century Gothic" panose="020B0502020202020204" pitchFamily="34" charset="0"/>
                </a:rPr>
                <a:t>-Pro than Cellsense Plus but this difference was not statistically significant.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DF33DA4-9369-42A1-9F9B-C8FBAC3BAF9C}"/>
                </a:ext>
              </a:extLst>
            </p:cNvPr>
            <p:cNvCxnSpPr>
              <a:cxnSpLocks/>
            </p:cNvCxnSpPr>
            <p:nvPr/>
          </p:nvCxnSpPr>
          <p:spPr>
            <a:xfrm>
              <a:off x="477430" y="1278542"/>
              <a:ext cx="818913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07B2562-FC79-4F05-8E1F-9C085A8C54F0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73749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19CA10-4814-4AFB-996E-63080F199D64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CFF9C-8DC3-4258-88FC-3C2644FE520A}"/>
              </a:ext>
            </a:extLst>
          </p:cNvPr>
          <p:cNvSpPr txBox="1"/>
          <p:nvPr/>
        </p:nvSpPr>
        <p:spPr>
          <a:xfrm>
            <a:off x="317045" y="878421"/>
            <a:ext cx="8739622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The 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results are 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DRAMATIC:</a:t>
            </a:r>
            <a:endParaRPr lang="en-GB" sz="1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Cellsense Plus significantly </a:t>
            </a:r>
            <a:r>
              <a:rPr lang="en-GB" sz="16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outperforms</a:t>
            </a:r>
            <a:r>
              <a:rPr lang="en-GB" sz="16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 the 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CEIA MSD in all independent test categories</a:t>
            </a:r>
          </a:p>
          <a:p>
            <a:pPr marL="400050" indent="-400050">
              <a:spcBef>
                <a:spcPts val="900"/>
              </a:spcBef>
              <a:spcAft>
                <a:spcPts val="900"/>
              </a:spcAft>
              <a:buAutoNum type="romanUcPeriod"/>
            </a:pP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Walk by screening Cellsense Plus detects </a:t>
            </a:r>
            <a:r>
              <a:rPr lang="en-GB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52% </a:t>
            </a: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more contraband items.</a:t>
            </a:r>
          </a:p>
          <a:p>
            <a:pPr marL="400050" indent="-400050">
              <a:spcBef>
                <a:spcPts val="900"/>
              </a:spcBef>
              <a:spcAft>
                <a:spcPts val="900"/>
              </a:spcAft>
              <a:buAutoNum type="romanUcPeriod"/>
            </a:pP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360° screening Cellsense Plus detects </a:t>
            </a:r>
            <a:r>
              <a:rPr lang="en-GB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44% </a:t>
            </a: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more contraband items.</a:t>
            </a:r>
          </a:p>
          <a:p>
            <a:pPr marL="400050" indent="-400050">
              <a:spcBef>
                <a:spcPts val="900"/>
              </a:spcBef>
              <a:spcAft>
                <a:spcPts val="900"/>
              </a:spcAft>
              <a:buAutoNum type="romanUcPeriod"/>
            </a:pP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Cellsense Plus is dramatically better at finding                                                                                                                                              smaller items of contraband.</a:t>
            </a:r>
          </a:p>
          <a:p>
            <a:pPr marL="400050" indent="-400050">
              <a:spcBef>
                <a:spcPts val="900"/>
              </a:spcBef>
              <a:spcAft>
                <a:spcPts val="900"/>
              </a:spcAft>
              <a:buAutoNum type="romanUcPeriod"/>
            </a:pPr>
            <a:r>
              <a:rPr lang="en-GB" sz="14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Four times </a:t>
            </a: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as many inadvertent detections /                                                                                                reactions were noted for the </a:t>
            </a:r>
            <a:r>
              <a:rPr lang="en-GB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CEIA MSD</a:t>
            </a:r>
          </a:p>
          <a:p>
            <a:pPr marL="400050" indent="-400050">
              <a:spcBef>
                <a:spcPts val="900"/>
              </a:spcBef>
              <a:spcAft>
                <a:spcPts val="900"/>
              </a:spcAft>
              <a:buAutoNum type="romanUcPeriod"/>
            </a:pPr>
            <a:r>
              <a:rPr lang="en-GB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CEIA MSD </a:t>
            </a: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has </a:t>
            </a:r>
            <a:r>
              <a:rPr lang="en-GB" sz="14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significantly higher </a:t>
            </a: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False Positive                                                                                                                         Results / Far Field Susceptibility.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06A9AD-6C90-4C52-89C2-D076F3A6445F}"/>
              </a:ext>
            </a:extLst>
          </p:cNvPr>
          <p:cNvGrpSpPr/>
          <p:nvPr/>
        </p:nvGrpSpPr>
        <p:grpSpPr>
          <a:xfrm>
            <a:off x="5074902" y="2700503"/>
            <a:ext cx="4069098" cy="2437725"/>
            <a:chOff x="4992785" y="1732960"/>
            <a:chExt cx="4069098" cy="26529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36D0DC-7483-44F3-B8EE-81BE55465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2785" y="1732960"/>
              <a:ext cx="4069098" cy="26529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5321E9-B75B-4413-9677-3DCED3FC6350}"/>
                </a:ext>
              </a:extLst>
            </p:cNvPr>
            <p:cNvSpPr txBox="1"/>
            <p:nvPr/>
          </p:nvSpPr>
          <p:spPr>
            <a:xfrm>
              <a:off x="7250464" y="2702740"/>
              <a:ext cx="1027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4X FALSE ALARMS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A8CD3E-253D-48F1-84DC-A2356F83F98E}"/>
              </a:ext>
            </a:extLst>
          </p:cNvPr>
          <p:cNvGrpSpPr/>
          <p:nvPr/>
        </p:nvGrpSpPr>
        <p:grpSpPr>
          <a:xfrm>
            <a:off x="87333" y="212073"/>
            <a:ext cx="8969334" cy="523220"/>
            <a:chOff x="356050" y="869750"/>
            <a:chExt cx="8310520" cy="523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E8022B-2181-4FC3-89EE-2439C2DFC333}"/>
                </a:ext>
              </a:extLst>
            </p:cNvPr>
            <p:cNvSpPr txBox="1"/>
            <p:nvPr/>
          </p:nvSpPr>
          <p:spPr>
            <a:xfrm>
              <a:off x="356050" y="869750"/>
              <a:ext cx="8310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SUMMARY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211B061-F17E-49E8-8C3D-53B25691338A}"/>
                </a:ext>
              </a:extLst>
            </p:cNvPr>
            <p:cNvCxnSpPr>
              <a:cxnSpLocks/>
            </p:cNvCxnSpPr>
            <p:nvPr/>
          </p:nvCxnSpPr>
          <p:spPr>
            <a:xfrm>
              <a:off x="423598" y="1382800"/>
              <a:ext cx="818913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58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4100"/>
            <a:ext cx="91440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7399" y="1496606"/>
            <a:ext cx="3263901" cy="2297164"/>
          </a:xfrm>
          <a:prstGeom prst="rect">
            <a:avLst/>
          </a:prstGeom>
          <a:solidFill>
            <a:srgbClr val="F2F2F2">
              <a:alpha val="5960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7058" y="1829580"/>
            <a:ext cx="3104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">
                  <a:noFill/>
                </a:ln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rPr>
              <a:t>SEE THE UNSEEN</a:t>
            </a:r>
          </a:p>
          <a:p>
            <a:pPr algn="ctr"/>
            <a:endParaRPr lang="en-US" sz="2000" b="1" dirty="0">
              <a:ln w="127">
                <a:noFill/>
              </a:ln>
              <a:solidFill>
                <a:schemeClr val="tx2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algn="ctr"/>
            <a:endParaRPr lang="en-US" sz="2000" b="1" dirty="0">
              <a:ln w="127">
                <a:noFill/>
              </a:ln>
              <a:solidFill>
                <a:schemeClr val="tx2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algn="ctr"/>
            <a:r>
              <a:rPr lang="en-US" sz="2000" b="1" dirty="0" err="1">
                <a:ln w="127">
                  <a:noFill/>
                </a:ln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rPr>
              <a:t>www.metrasens.com</a:t>
            </a:r>
            <a:endParaRPr lang="en-US" sz="2000" b="1" dirty="0">
              <a:ln w="127">
                <a:noFill/>
              </a:ln>
              <a:solidFill>
                <a:schemeClr val="tx2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CD894-1766-4D96-A338-47A971EA8C87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9517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E91069-7370-443B-B4ED-221BD758F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78" y="754938"/>
            <a:ext cx="8327036" cy="4196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D0D533-E3CA-4C5C-94D0-FEA9167B7E4E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7310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DF6350-C9E3-44B4-A877-E4D3CBD94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4" y="613187"/>
            <a:ext cx="8679305" cy="4427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79BB50-E87C-4B05-93C7-72AFD80FDAF4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3458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8FE41-B7B1-4996-951E-C6395B3FD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64" y="619605"/>
            <a:ext cx="5419672" cy="4244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586F81-8F12-4CBB-BFD3-6450AE47D6F4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8279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2246C-DFE4-4435-9304-F297D4FDE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97" y="793946"/>
            <a:ext cx="7892321" cy="4017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88C0E5-911C-42E6-B43B-16EA528152C1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FD4CE3-2F01-4D77-A865-14C114B8173B}"/>
              </a:ext>
            </a:extLst>
          </p:cNvPr>
          <p:cNvSpPr txBox="1"/>
          <p:nvPr/>
        </p:nvSpPr>
        <p:spPr>
          <a:xfrm>
            <a:off x="779588" y="1391474"/>
            <a:ext cx="7743215" cy="2731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Century Gothic" panose="020B0502020202020204" pitchFamily="34" charset="0"/>
              </a:rPr>
              <a:t>Intertek</a:t>
            </a:r>
            <a:r>
              <a:rPr lang="en-GB" sz="1400" dirty="0">
                <a:latin typeface="Century Gothic" panose="020B0502020202020204" pitchFamily="34" charset="0"/>
              </a:rPr>
              <a:t> is a </a:t>
            </a:r>
            <a:r>
              <a:rPr lang="en-GB" sz="1600" b="1" dirty="0">
                <a:latin typeface="Century Gothic" panose="020B0502020202020204" pitchFamily="34" charset="0"/>
              </a:rPr>
              <a:t>British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latin typeface="Century Gothic" panose="020B0502020202020204" pitchFamily="34" charset="0"/>
              </a:rPr>
              <a:t>multinational</a:t>
            </a:r>
            <a:r>
              <a:rPr lang="en-GB" sz="1400" dirty="0">
                <a:latin typeface="Century Gothic" panose="020B0502020202020204" pitchFamily="34" charset="0"/>
              </a:rPr>
              <a:t> assurance, inspection, </a:t>
            </a:r>
            <a:r>
              <a:rPr lang="en-GB" sz="1600" b="1" dirty="0">
                <a:latin typeface="Century Gothic" panose="020B0502020202020204" pitchFamily="34" charset="0"/>
              </a:rPr>
              <a:t>product testing and certification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company headquartered in London, United Kingdom.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It is listed on the London Stock Exchange and is a constituent of the FTSE 100 Index.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It is </a:t>
            </a:r>
            <a:r>
              <a:rPr lang="en-GB" sz="1600" b="1" dirty="0">
                <a:latin typeface="Century Gothic" panose="020B0502020202020204" pitchFamily="34" charset="0"/>
              </a:rPr>
              <a:t>130 years </a:t>
            </a:r>
            <a:r>
              <a:rPr lang="en-GB" sz="1400" dirty="0">
                <a:latin typeface="Century Gothic" panose="020B0502020202020204" pitchFamily="34" charset="0"/>
              </a:rPr>
              <a:t>in business, Intertek is an industry leader with more than </a:t>
            </a:r>
            <a:r>
              <a:rPr lang="en-GB" sz="1400" b="1" dirty="0">
                <a:latin typeface="Century Gothic" panose="020B0502020202020204" pitchFamily="34" charset="0"/>
              </a:rPr>
              <a:t>43,000 employees in 1,000 locations in over 100 countries.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anose="020B0502020202020204" pitchFamily="34" charset="0"/>
              </a:rPr>
              <a:t>Some of its clients include: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latin typeface="Century Gothic" panose="020B0502020202020204" pitchFamily="34" charset="0"/>
              </a:rPr>
              <a:t>Kraft Foods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latin typeface="Century Gothic" panose="020B0502020202020204" pitchFamily="34" charset="0"/>
              </a:rPr>
              <a:t>Carrefour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latin typeface="Century Gothic" panose="020B0502020202020204" pitchFamily="34" charset="0"/>
              </a:rPr>
              <a:t>Petroleum Authority of Thailand (PTT Oil)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latin typeface="Century Gothic" panose="020B0502020202020204" pitchFamily="34" charset="0"/>
              </a:rPr>
              <a:t>Unilever</a:t>
            </a:r>
          </a:p>
        </p:txBody>
      </p:sp>
    </p:spTree>
    <p:extLst>
      <p:ext uri="{BB962C8B-B14F-4D97-AF65-F5344CB8AC3E}">
        <p14:creationId xmlns:p14="http://schemas.microsoft.com/office/powerpoint/2010/main" val="128251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E004E-A473-4A04-BDDE-F6DDEA909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70" y="835164"/>
            <a:ext cx="7570033" cy="3760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833BFA-739C-4CF0-81F9-E8329AF72CF1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0463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06E9D-9043-41FD-9F75-171A09EB3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00" y="571534"/>
            <a:ext cx="7132200" cy="3280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52FD5E-E433-4DA1-9A8B-B4FB3028579F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E00D1-BD39-4EB6-A187-344A0D6229B1}"/>
              </a:ext>
            </a:extLst>
          </p:cNvPr>
          <p:cNvSpPr txBox="1"/>
          <p:nvPr/>
        </p:nvSpPr>
        <p:spPr>
          <a:xfrm>
            <a:off x="299405" y="3276932"/>
            <a:ext cx="8658481" cy="1792798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Model Tested: The Cellsense Plus model was supplied for testing, but the results can be applied to </a:t>
            </a:r>
            <a:r>
              <a:rPr lang="en-GB" sz="1400" b="1" dirty="0" err="1">
                <a:solidFill>
                  <a:srgbClr val="3E8098"/>
                </a:solidFill>
                <a:latin typeface="Century Gothic" panose="020B0502020202020204" pitchFamily="34" charset="0"/>
              </a:rPr>
              <a:t>Proscreen</a:t>
            </a: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 500 as well.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400" b="1" dirty="0">
              <a:solidFill>
                <a:srgbClr val="3E8098"/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Objective of Test: To find out the overall average detection rates for all 3 screening methods.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Walk By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360°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Full screening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1400" b="1" dirty="0">
              <a:solidFill>
                <a:srgbClr val="3E8098"/>
              </a:solidFill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In the follow threat categories,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All threat items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rgbClr val="3E8098"/>
                </a:solidFill>
                <a:latin typeface="Century Gothic" panose="020B0502020202020204" pitchFamily="34" charset="0"/>
              </a:rPr>
              <a:t>All threat items excluding cell phones</a:t>
            </a:r>
          </a:p>
        </p:txBody>
      </p:sp>
    </p:spTree>
    <p:extLst>
      <p:ext uri="{BB962C8B-B14F-4D97-AF65-F5344CB8AC3E}">
        <p14:creationId xmlns:p14="http://schemas.microsoft.com/office/powerpoint/2010/main" val="2447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D8194B42-9D35-48DA-A405-9BFA286ABBA1}"/>
              </a:ext>
            </a:extLst>
          </p:cNvPr>
          <p:cNvSpPr/>
          <p:nvPr/>
        </p:nvSpPr>
        <p:spPr>
          <a:xfrm>
            <a:off x="627132" y="619965"/>
            <a:ext cx="2609682" cy="375355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4CA42A7A-EEC6-48BE-882B-A354B8D73AD9}"/>
              </a:ext>
            </a:extLst>
          </p:cNvPr>
          <p:cNvSpPr/>
          <p:nvPr/>
        </p:nvSpPr>
        <p:spPr>
          <a:xfrm>
            <a:off x="3267158" y="619964"/>
            <a:ext cx="2609682" cy="375355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A4335C90-697F-49AC-A4A9-725E861A67DE}"/>
              </a:ext>
            </a:extLst>
          </p:cNvPr>
          <p:cNvSpPr/>
          <p:nvPr/>
        </p:nvSpPr>
        <p:spPr>
          <a:xfrm>
            <a:off x="5907184" y="619963"/>
            <a:ext cx="2609682" cy="375355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11230F8-D201-49F3-BAC1-B621B1137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948931"/>
              </p:ext>
            </p:extLst>
          </p:nvPr>
        </p:nvGraphicFramePr>
        <p:xfrm>
          <a:off x="627132" y="619965"/>
          <a:ext cx="7889736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912">
                  <a:extLst>
                    <a:ext uri="{9D8B030D-6E8A-4147-A177-3AD203B41FA5}">
                      <a16:colId xmlns:a16="http://schemas.microsoft.com/office/drawing/2014/main" val="1718871167"/>
                    </a:ext>
                  </a:extLst>
                </a:gridCol>
                <a:gridCol w="2629912">
                  <a:extLst>
                    <a:ext uri="{9D8B030D-6E8A-4147-A177-3AD203B41FA5}">
                      <a16:colId xmlns:a16="http://schemas.microsoft.com/office/drawing/2014/main" val="2036885856"/>
                    </a:ext>
                  </a:extLst>
                </a:gridCol>
                <a:gridCol w="2629912">
                  <a:extLst>
                    <a:ext uri="{9D8B030D-6E8A-4147-A177-3AD203B41FA5}">
                      <a16:colId xmlns:a16="http://schemas.microsoft.com/office/drawing/2014/main" val="1094456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Screening Methods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Threat Items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*Locations On Body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33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Walk By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: </a:t>
                      </a:r>
                    </a:p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Between ~ 20cm to 81cm from centre of Pole</a:t>
                      </a:r>
                    </a:p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*Trouser pocket/front belt area/armpit/socks/closed fist/thigh/hair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65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360° Rotation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: </a:t>
                      </a:r>
                    </a:p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Approach directly to pole, stop and rotate 360° in front of pole 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entury Gothic" panose="020B0502020202020204" pitchFamily="34" charset="0"/>
                        </a:rPr>
                        <a:t>*Trouser pocket/front belt area/armpit/socks/closed fist/thigh/hair</a:t>
                      </a:r>
                    </a:p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1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Full Screening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: 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Approach directly to pole, stop and rotate 360° in front of pole, 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raise one leg and then the other up to base of pole height and 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then bow head close to pole. 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entury Gothic" panose="020B0502020202020204" pitchFamily="34" charset="0"/>
                        </a:rPr>
                        <a:t>*Trouser pocket/front belt area/armpit/socks/closed fist/thigh/hair</a:t>
                      </a:r>
                    </a:p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5088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BD85678-73EB-4746-AA74-C36BCA967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42" y="1080859"/>
            <a:ext cx="2361315" cy="719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CDF58-FF73-482B-923D-A97D4DE53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42" y="1953212"/>
            <a:ext cx="2361315" cy="719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DAA894-FDAD-4109-BD38-CD7FBFDF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42" y="2965114"/>
            <a:ext cx="2361315" cy="7199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D6780D-996E-42D7-91D9-CEA0AB332FB6}"/>
              </a:ext>
            </a:extLst>
          </p:cNvPr>
          <p:cNvSpPr txBox="1"/>
          <p:nvPr/>
        </p:nvSpPr>
        <p:spPr>
          <a:xfrm>
            <a:off x="627132" y="4801692"/>
            <a:ext cx="739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latin typeface="Century Gothic" panose="020B0502020202020204" pitchFamily="34" charset="0"/>
              </a:rPr>
              <a:t>*Not all “Locations On Body” are tested for every single threat item.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5BDDFD-A1CC-442E-BFF6-154AE3EA6087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33012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D4520F-2C5B-4825-9C88-AFD8FF12BFE8}"/>
              </a:ext>
            </a:extLst>
          </p:cNvPr>
          <p:cNvSpPr txBox="1"/>
          <p:nvPr/>
        </p:nvSpPr>
        <p:spPr>
          <a:xfrm>
            <a:off x="6621763" y="58185"/>
            <a:ext cx="256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Commercial in Confidence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3ECB4C-2B03-4E7C-8456-874E7ED66E71}"/>
              </a:ext>
            </a:extLst>
          </p:cNvPr>
          <p:cNvSpPr txBox="1"/>
          <p:nvPr/>
        </p:nvSpPr>
        <p:spPr>
          <a:xfrm>
            <a:off x="73217" y="1514157"/>
            <a:ext cx="4332304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1600" b="1" dirty="0">
                <a:solidFill>
                  <a:srgbClr val="4E899D"/>
                </a:solidFill>
                <a:latin typeface="Century Gothic" panose="020B0502020202020204" pitchFamily="34" charset="0"/>
              </a:rPr>
              <a:t>On detecting small contraband items in a walk-by screening (excluding cell phones):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07622"/>
                </a:solidFill>
                <a:latin typeface="Century Gothic" panose="020B0502020202020204" pitchFamily="34" charset="0"/>
              </a:rPr>
              <a:t>144%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more than BV </a:t>
            </a:r>
            <a:r>
              <a:rPr lang="en-GB" sz="1600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Sentryhound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-Pro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07622"/>
                </a:solidFill>
                <a:latin typeface="Century Gothic" panose="020B0502020202020204" pitchFamily="34" charset="0"/>
              </a:rPr>
              <a:t>52%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more than CEIA MSD</a:t>
            </a:r>
          </a:p>
          <a:p>
            <a:endParaRPr lang="en-GB" sz="1600" b="1" dirty="0">
              <a:solidFill>
                <a:srgbClr val="4E899D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65B2EF-2F70-4D28-BBFD-8A43B7AAA0DA}"/>
              </a:ext>
            </a:extLst>
          </p:cNvPr>
          <p:cNvSpPr txBox="1"/>
          <p:nvPr/>
        </p:nvSpPr>
        <p:spPr>
          <a:xfrm>
            <a:off x="41694" y="3317739"/>
            <a:ext cx="4332304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1600" b="1" dirty="0">
                <a:solidFill>
                  <a:srgbClr val="4E899D"/>
                </a:solidFill>
                <a:latin typeface="Century Gothic" panose="020B0502020202020204" pitchFamily="34" charset="0"/>
              </a:rPr>
              <a:t>On detecting small contraband items in a 360° screening (excluding cell phones):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07622"/>
                </a:solidFill>
                <a:latin typeface="Century Gothic" panose="020B0502020202020204" pitchFamily="34" charset="0"/>
              </a:rPr>
              <a:t>132%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more than BV </a:t>
            </a:r>
            <a:r>
              <a:rPr lang="en-GB" sz="1600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Sentryhound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-Pro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07622"/>
                </a:solidFill>
                <a:latin typeface="Century Gothic" panose="020B0502020202020204" pitchFamily="34" charset="0"/>
              </a:rPr>
              <a:t>44% </a:t>
            </a:r>
            <a:r>
              <a:rPr lang="en-GB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more than CEIA MSD</a:t>
            </a:r>
          </a:p>
          <a:p>
            <a:endParaRPr lang="en-GB" sz="16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5398ADD-7225-459E-A35A-C3986DF081C3}"/>
              </a:ext>
            </a:extLst>
          </p:cNvPr>
          <p:cNvGrpSpPr/>
          <p:nvPr/>
        </p:nvGrpSpPr>
        <p:grpSpPr>
          <a:xfrm>
            <a:off x="4460655" y="1713617"/>
            <a:ext cx="4550373" cy="2824517"/>
            <a:chOff x="4509149" y="1738140"/>
            <a:chExt cx="4550373" cy="282451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E383324-FFD6-4D4A-B19D-D131EF0FC978}"/>
                </a:ext>
              </a:extLst>
            </p:cNvPr>
            <p:cNvGrpSpPr/>
            <p:nvPr/>
          </p:nvGrpSpPr>
          <p:grpSpPr>
            <a:xfrm>
              <a:off x="4509149" y="1738140"/>
              <a:ext cx="4550373" cy="2824517"/>
              <a:chOff x="4326001" y="1723602"/>
              <a:chExt cx="4741799" cy="3191595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D59E260-1B8A-45FC-BDEE-CD5B3229C1FA}"/>
                  </a:ext>
                </a:extLst>
              </p:cNvPr>
              <p:cNvGrpSpPr/>
              <p:nvPr/>
            </p:nvGrpSpPr>
            <p:grpSpPr>
              <a:xfrm>
                <a:off x="4326001" y="1723602"/>
                <a:ext cx="4741799" cy="3191595"/>
                <a:chOff x="4326001" y="1723602"/>
                <a:chExt cx="4741799" cy="3191595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08645881-078B-44FB-B8F4-9CF3C8AE162D}"/>
                    </a:ext>
                  </a:extLst>
                </p:cNvPr>
                <p:cNvGrpSpPr/>
                <p:nvPr/>
              </p:nvGrpSpPr>
              <p:grpSpPr>
                <a:xfrm>
                  <a:off x="4326001" y="1723602"/>
                  <a:ext cx="4741799" cy="3191595"/>
                  <a:chOff x="4326001" y="1723602"/>
                  <a:chExt cx="4741799" cy="3191595"/>
                </a:xfrm>
              </p:grpSpPr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2B009110-BFD9-482E-A808-3DE3843595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326001" y="1723602"/>
                    <a:ext cx="4741799" cy="3191595"/>
                  </a:xfrm>
                  <a:prstGeom prst="rect">
                    <a:avLst/>
                  </a:prstGeom>
                </p:spPr>
              </p:pic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13CF361-BC81-48EF-AD14-0E37B4D841F4}"/>
                      </a:ext>
                    </a:extLst>
                  </p:cNvPr>
                  <p:cNvSpPr txBox="1"/>
                  <p:nvPr/>
                </p:nvSpPr>
                <p:spPr>
                  <a:xfrm>
                    <a:off x="4803698" y="2814953"/>
                    <a:ext cx="712100" cy="356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b="1" dirty="0">
                        <a:solidFill>
                          <a:srgbClr val="F07622"/>
                        </a:solidFill>
                        <a:latin typeface="Century Gothic" panose="020B0502020202020204" pitchFamily="34" charset="0"/>
                      </a:rPr>
                      <a:t>144%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67BC1D9-4256-4A37-BEEC-BD82FEB0C02B}"/>
                      </a:ext>
                    </a:extLst>
                  </p:cNvPr>
                  <p:cNvSpPr txBox="1"/>
                  <p:nvPr/>
                </p:nvSpPr>
                <p:spPr>
                  <a:xfrm>
                    <a:off x="5944943" y="2814953"/>
                    <a:ext cx="712100" cy="356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b="1" dirty="0">
                        <a:solidFill>
                          <a:srgbClr val="F07622"/>
                        </a:solidFill>
                        <a:latin typeface="Century Gothic" panose="020B0502020202020204" pitchFamily="34" charset="0"/>
                      </a:rPr>
                      <a:t>52%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6FBDECC8-EC50-4450-9D1D-17027D243FA5}"/>
                      </a:ext>
                    </a:extLst>
                  </p:cNvPr>
                  <p:cNvSpPr txBox="1"/>
                  <p:nvPr/>
                </p:nvSpPr>
                <p:spPr>
                  <a:xfrm>
                    <a:off x="6769707" y="2241552"/>
                    <a:ext cx="712100" cy="356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b="1" dirty="0">
                        <a:solidFill>
                          <a:srgbClr val="F07622"/>
                        </a:solidFill>
                        <a:latin typeface="Century Gothic" panose="020B0502020202020204" pitchFamily="34" charset="0"/>
                      </a:rPr>
                      <a:t>132%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DF32E93-F613-48C7-8F3B-3133C412EC75}"/>
                      </a:ext>
                    </a:extLst>
                  </p:cNvPr>
                  <p:cNvSpPr txBox="1"/>
                  <p:nvPr/>
                </p:nvSpPr>
                <p:spPr>
                  <a:xfrm>
                    <a:off x="7926539" y="2210033"/>
                    <a:ext cx="712100" cy="356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b="1" dirty="0">
                        <a:solidFill>
                          <a:srgbClr val="F07622"/>
                        </a:solidFill>
                        <a:latin typeface="Century Gothic" panose="020B0502020202020204" pitchFamily="34" charset="0"/>
                      </a:rPr>
                      <a:t>44%</a:t>
                    </a:r>
                  </a:p>
                </p:txBody>
              </p:sp>
            </p:grp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DEB7AD9-8D05-4E59-9ADE-3EF24DF0E29D}"/>
                    </a:ext>
                  </a:extLst>
                </p:cNvPr>
                <p:cNvSpPr txBox="1"/>
                <p:nvPr/>
              </p:nvSpPr>
              <p:spPr>
                <a:xfrm>
                  <a:off x="5387750" y="3079239"/>
                  <a:ext cx="674423" cy="1124635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latin typeface="Century Gothic" panose="020B0502020202020204" pitchFamily="34" charset="0"/>
                    </a:rPr>
                    <a:t>Cellsense Plus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1B5D766-C6FA-448E-9FAF-B70DB85C57EC}"/>
                    </a:ext>
                  </a:extLst>
                </p:cNvPr>
                <p:cNvSpPr txBox="1"/>
                <p:nvPr/>
              </p:nvSpPr>
              <p:spPr>
                <a:xfrm>
                  <a:off x="7517542" y="2633521"/>
                  <a:ext cx="369332" cy="1371756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latin typeface="Century Gothic" panose="020B0502020202020204" pitchFamily="34" charset="0"/>
                    </a:rPr>
                    <a:t>Cellsense Plus</a:t>
                  </a:r>
                </a:p>
              </p:txBody>
            </p:sp>
          </p:grpSp>
          <p:sp>
            <p:nvSpPr>
              <p:cNvPr id="43" name="Arrow: Up-Down 42">
                <a:extLst>
                  <a:ext uri="{FF2B5EF4-FFF2-40B4-BE49-F238E27FC236}">
                    <a16:creationId xmlns:a16="http://schemas.microsoft.com/office/drawing/2014/main" id="{86F6CA8A-9915-4355-A3A9-0AEE0490D268}"/>
                  </a:ext>
                </a:extLst>
              </p:cNvPr>
              <p:cNvSpPr/>
              <p:nvPr/>
            </p:nvSpPr>
            <p:spPr>
              <a:xfrm>
                <a:off x="5010946" y="3171579"/>
                <a:ext cx="281264" cy="497409"/>
              </a:xfrm>
              <a:prstGeom prst="upDownArrow">
                <a:avLst/>
              </a:prstGeom>
              <a:solidFill>
                <a:srgbClr val="A9C6D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Arrow: Up-Down 43">
                <a:extLst>
                  <a:ext uri="{FF2B5EF4-FFF2-40B4-BE49-F238E27FC236}">
                    <a16:creationId xmlns:a16="http://schemas.microsoft.com/office/drawing/2014/main" id="{F02A3B9D-9164-4854-B111-E5E747F992B6}"/>
                  </a:ext>
                </a:extLst>
              </p:cNvPr>
              <p:cNvSpPr/>
              <p:nvPr/>
            </p:nvSpPr>
            <p:spPr>
              <a:xfrm>
                <a:off x="6149852" y="3147769"/>
                <a:ext cx="225376" cy="285440"/>
              </a:xfrm>
              <a:prstGeom prst="upDownArrow">
                <a:avLst/>
              </a:prstGeom>
              <a:solidFill>
                <a:srgbClr val="A9C6D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Arrow: Up-Down 44">
                <a:extLst>
                  <a:ext uri="{FF2B5EF4-FFF2-40B4-BE49-F238E27FC236}">
                    <a16:creationId xmlns:a16="http://schemas.microsoft.com/office/drawing/2014/main" id="{CF7C4736-90FE-4C08-9B65-7D5C5C63B977}"/>
                  </a:ext>
                </a:extLst>
              </p:cNvPr>
              <p:cNvSpPr/>
              <p:nvPr/>
            </p:nvSpPr>
            <p:spPr>
              <a:xfrm>
                <a:off x="6941675" y="2566661"/>
                <a:ext cx="342003" cy="848815"/>
              </a:xfrm>
              <a:prstGeom prst="upDownArrow">
                <a:avLst/>
              </a:prstGeom>
              <a:solidFill>
                <a:srgbClr val="A9C6D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Arrow: Up-Down 45">
                <a:extLst>
                  <a:ext uri="{FF2B5EF4-FFF2-40B4-BE49-F238E27FC236}">
                    <a16:creationId xmlns:a16="http://schemas.microsoft.com/office/drawing/2014/main" id="{A12DAD3B-9222-4D37-83C2-99E0C1F57930}"/>
                  </a:ext>
                </a:extLst>
              </p:cNvPr>
              <p:cNvSpPr/>
              <p:nvPr/>
            </p:nvSpPr>
            <p:spPr>
              <a:xfrm>
                <a:off x="8160405" y="2548372"/>
                <a:ext cx="320813" cy="444006"/>
              </a:xfrm>
              <a:prstGeom prst="upDownArrow">
                <a:avLst/>
              </a:prstGeom>
              <a:solidFill>
                <a:srgbClr val="A9C6D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67DF6F9-0C94-4C1E-B63F-47FE0D5284FF}"/>
                </a:ext>
              </a:extLst>
            </p:cNvPr>
            <p:cNvSpPr txBox="1"/>
            <p:nvPr/>
          </p:nvSpPr>
          <p:spPr>
            <a:xfrm>
              <a:off x="6071614" y="3209019"/>
              <a:ext cx="553998" cy="7241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CEIA MSD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6257F55-E02F-4BC6-8EF2-E2EB574082E8}"/>
                </a:ext>
              </a:extLst>
            </p:cNvPr>
            <p:cNvSpPr txBox="1"/>
            <p:nvPr/>
          </p:nvSpPr>
          <p:spPr>
            <a:xfrm>
              <a:off x="8029011" y="3019579"/>
              <a:ext cx="553998" cy="7241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CEIA MSD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3467E3-101F-4074-A69E-D5768BF41626}"/>
              </a:ext>
            </a:extLst>
          </p:cNvPr>
          <p:cNvGrpSpPr/>
          <p:nvPr/>
        </p:nvGrpSpPr>
        <p:grpSpPr>
          <a:xfrm>
            <a:off x="57901" y="677399"/>
            <a:ext cx="8969334" cy="663801"/>
            <a:chOff x="356050" y="869750"/>
            <a:chExt cx="8310520" cy="66380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846DF8E-4811-4BC1-B377-AA6CCA286B5B}"/>
                </a:ext>
              </a:extLst>
            </p:cNvPr>
            <p:cNvSpPr txBox="1"/>
            <p:nvPr/>
          </p:nvSpPr>
          <p:spPr>
            <a:xfrm>
              <a:off x="356050" y="869750"/>
              <a:ext cx="831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Metrasens’ Cellsense Plus detected up to</a:t>
              </a:r>
            </a:p>
            <a:p>
              <a:pPr lvl="7"/>
              <a:r>
                <a:rPr lang="en-GB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150% </a:t>
              </a:r>
              <a:r>
                <a:rPr lang="en-GB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more contraband items than its competitors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8C7D58D-FBAF-4FE1-B664-1B37CA603C42}"/>
                </a:ext>
              </a:extLst>
            </p:cNvPr>
            <p:cNvCxnSpPr>
              <a:cxnSpLocks/>
            </p:cNvCxnSpPr>
            <p:nvPr/>
          </p:nvCxnSpPr>
          <p:spPr>
            <a:xfrm>
              <a:off x="423598" y="1533551"/>
              <a:ext cx="818913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07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-Template">
  <a:themeElements>
    <a:clrScheme name="Metrasens">
      <a:dk1>
        <a:srgbClr val="333333"/>
      </a:dk1>
      <a:lt1>
        <a:srgbClr val="FFFFFF"/>
      </a:lt1>
      <a:dk2>
        <a:srgbClr val="005776"/>
      </a:dk2>
      <a:lt2>
        <a:srgbClr val="686159"/>
      </a:lt2>
      <a:accent1>
        <a:srgbClr val="EE7624"/>
      </a:accent1>
      <a:accent2>
        <a:srgbClr val="005776"/>
      </a:accent2>
      <a:accent3>
        <a:srgbClr val="19988B"/>
      </a:accent3>
      <a:accent4>
        <a:srgbClr val="004169"/>
      </a:accent4>
      <a:accent5>
        <a:srgbClr val="90993F"/>
      </a:accent5>
      <a:accent6>
        <a:srgbClr val="B2282E"/>
      </a:accent6>
      <a:hlink>
        <a:srgbClr val="005776"/>
      </a:hlink>
      <a:folHlink>
        <a:srgbClr val="1998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Template_v1" id="{053656A7-E4C5-4945-935B-929423E8E3C6}" vid="{07FDF034-D49F-9940-95C6-85DAA5FC2B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sharepoint/v3/field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15931</TotalTime>
  <Words>778</Words>
  <Application>Microsoft Office PowerPoint</Application>
  <PresentationFormat>Skjermfremvisning (16:9)</PresentationFormat>
  <Paragraphs>113</Paragraphs>
  <Slides>12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0" baseType="lpstr">
      <vt:lpstr>Arial</vt:lpstr>
      <vt:lpstr>Avenir Book</vt:lpstr>
      <vt:lpstr>Avenir Heavy</vt:lpstr>
      <vt:lpstr>Avenir Medium</vt:lpstr>
      <vt:lpstr>Calibri</vt:lpstr>
      <vt:lpstr>Century Gothic</vt:lpstr>
      <vt:lpstr>Courier New</vt:lpstr>
      <vt:lpstr>Presentation-Template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Dylan Phillips</dc:creator>
  <cp:keywords/>
  <dc:description/>
  <cp:lastModifiedBy>per vestre</cp:lastModifiedBy>
  <cp:revision>717</cp:revision>
  <cp:lastPrinted>2017-12-18T22:39:15Z</cp:lastPrinted>
  <dcterms:created xsi:type="dcterms:W3CDTF">2017-03-01T21:08:52Z</dcterms:created>
  <dcterms:modified xsi:type="dcterms:W3CDTF">2020-05-16T08:59:58Z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